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3C4DA-6B6F-4B86-BDE7-70E3E5A77F21}" type="datetimeFigureOut">
              <a:rPr lang="es-CO" smtClean="0"/>
              <a:t>28/11/2014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26BF2-1F69-4274-991A-6BFFB1FFF0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05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26BF2-1F69-4274-991A-6BFFB1FFF022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4124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26BF2-1F69-4274-991A-6BFFB1FFF022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1795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C59C-78A1-4805-8FC3-54763CC57875}" type="datetimeFigureOut">
              <a:rPr lang="es-CO" smtClean="0"/>
              <a:t>28/11/2014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3F2A-28DD-4F7F-BEBE-35B4F8E851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1964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C59C-78A1-4805-8FC3-54763CC57875}" type="datetimeFigureOut">
              <a:rPr lang="es-CO" smtClean="0"/>
              <a:t>28/11/2014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3F2A-28DD-4F7F-BEBE-35B4F8E851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7672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C59C-78A1-4805-8FC3-54763CC57875}" type="datetimeFigureOut">
              <a:rPr lang="es-CO" smtClean="0"/>
              <a:t>28/11/2014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3F2A-28DD-4F7F-BEBE-35B4F8E851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0505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C59C-78A1-4805-8FC3-54763CC57875}" type="datetimeFigureOut">
              <a:rPr lang="es-CO" smtClean="0"/>
              <a:t>28/11/2014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3F2A-28DD-4F7F-BEBE-35B4F8E851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431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C59C-78A1-4805-8FC3-54763CC57875}" type="datetimeFigureOut">
              <a:rPr lang="es-CO" smtClean="0"/>
              <a:t>28/11/2014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3F2A-28DD-4F7F-BEBE-35B4F8E851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7167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C59C-78A1-4805-8FC3-54763CC57875}" type="datetimeFigureOut">
              <a:rPr lang="es-CO" smtClean="0"/>
              <a:t>28/11/2014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3F2A-28DD-4F7F-BEBE-35B4F8E851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76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C59C-78A1-4805-8FC3-54763CC57875}" type="datetimeFigureOut">
              <a:rPr lang="es-CO" smtClean="0"/>
              <a:t>28/11/2014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3F2A-28DD-4F7F-BEBE-35B4F8E851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3429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C59C-78A1-4805-8FC3-54763CC57875}" type="datetimeFigureOut">
              <a:rPr lang="es-CO" smtClean="0"/>
              <a:t>28/11/2014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3F2A-28DD-4F7F-BEBE-35B4F8E851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912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C59C-78A1-4805-8FC3-54763CC57875}" type="datetimeFigureOut">
              <a:rPr lang="es-CO" smtClean="0"/>
              <a:t>28/11/2014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3F2A-28DD-4F7F-BEBE-35B4F8E851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257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C59C-78A1-4805-8FC3-54763CC57875}" type="datetimeFigureOut">
              <a:rPr lang="es-CO" smtClean="0"/>
              <a:t>28/11/2014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3F2A-28DD-4F7F-BEBE-35B4F8E851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0025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C59C-78A1-4805-8FC3-54763CC57875}" type="datetimeFigureOut">
              <a:rPr lang="es-CO" smtClean="0"/>
              <a:t>28/11/2014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3F2A-28DD-4F7F-BEBE-35B4F8E851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40127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FC59C-78A1-4805-8FC3-54763CC57875}" type="datetimeFigureOut">
              <a:rPr lang="es-CO" smtClean="0"/>
              <a:t>28/11/2014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43F2A-28DD-4F7F-BEBE-35B4F8E851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730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NOMINA%20FINAL.xlsx" TargetMode="External"/><Relationship Id="rId3" Type="http://schemas.openxmlformats.org/officeDocument/2006/relationships/image" Target="../media/image2.jpeg"/><Relationship Id="rId7" Type="http://schemas.openxmlformats.org/officeDocument/2006/relationships/slide" Target="slide6.xml"/><Relationship Id="rId2" Type="http://schemas.openxmlformats.org/officeDocument/2006/relationships/hyperlink" Target="http://www.google.com.co/url?sa=i&amp;rct=j&amp;q=&amp;esrc=s&amp;frm=1&amp;source=images&amp;cd=&amp;cad=rja&amp;uact=8&amp;ved=0CAcQjRw&amp;url=http://pcneiep.wordpress.com/2010/11/11/como-preparar-una-queja-por-discriminacion-ante-la-oficina-de-derechos-civiles/&amp;ei=W_B3VPzlCcSiNpvBg7AE&amp;bvm=bv.80642063,d.eXY&amp;psig=AFQjCNGp1X_vUS_Zmzz_ka1svEtlgFUWnQ&amp;ust=1417232739842065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5.xml"/><Relationship Id="rId4" Type="http://schemas.openxmlformats.org/officeDocument/2006/relationships/hyperlink" Target="TRABAJO%20FINAL%20WORD.doc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rencie.com/codigo-sustantivo-del-trabajo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hyperlink" Target="http://www.gerencie.com/descanso-dominical-remunerado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hyperlink" Target="http://www.gerencie.com/horas-extras-en-jornada-de-medio-tiempo.html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rencie.com/que-se-entiende-por-sueldo-basico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hyperlink" Target="http://www.gerencie.com/trabajo-dominical-y-festivo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9550"/>
            <a:ext cx="3722746" cy="653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21258888">
            <a:off x="774976" y="905625"/>
            <a:ext cx="3715314" cy="4786321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s-CO" sz="5000" b="1" dirty="0" smtClean="0"/>
              <a:t>LEGISLACION </a:t>
            </a:r>
            <a:br>
              <a:rPr lang="es-CO" sz="5000" b="1" dirty="0" smtClean="0"/>
            </a:br>
            <a:r>
              <a:rPr lang="es-CO" sz="5000" b="1" dirty="0" smtClean="0"/>
              <a:t>LABORAL</a:t>
            </a:r>
            <a:endParaRPr lang="es-CO" sz="5000" b="1" dirty="0"/>
          </a:p>
        </p:txBody>
      </p:sp>
      <p:sp>
        <p:nvSpPr>
          <p:cNvPr id="4" name="AutoShape 2" descr="data:image/jpeg;base64,/9j/4AAQSkZJRgABAQAAAQABAAD/2wCEAAkGBxQTEhUUExQVFRUVFBQQFxUUFBUVFBQVFBQWFhQUFBQYHCggGBolHBQUITEhJSkrLi4uFx8zODMsNygtLisBCgoKDg0OGxAQGzQkICQsLCwsLywsLCwsLCwsLCwsLCwsLCwsLCwsLCwsLCwsLCwsLCwsLCwsLCwsLCwsLCwsLP/AABEIAMIBAwMBIgACEQEDEQH/xAAcAAAABwEBAAAAAAAAAAAAAAAAAgMEBQYHAQj/xABDEAABAwIEAwYDBgQDBgcAAAABAAIDBBEFBhIhMUFRByJhcYGREzKhQmJyscHwIyQzUhRE8TSCkpOi0QgVFlSy0uH/xAAaAQADAQEBAQAAAAAAAAAAAAACAwQBAAUG/8QALBEAAwACAQIEBgICAwAAAAAAAAECAxEhEjEEE0FRFCJCYXGhMpGB8AWxwf/aAAwDAQACEQMRAD8A2264uLl0vYQZQWb57RBgNjI9rBd/w7knugP4h1y0i2+ym7qv195a2JljpjBeSGtLbixs5ztwbmMjSOu6Tnfya9+BmJfNv2J2kh0MawcGtDdzc7C3E8fNKrl1y6clpaFvkgMAdapqm7/ODvfmL7XFufK6nZj3T5KAw1obXVP3mscRt0Hr7qbnf3T5KPBSWN/lj8q3a/CPO3aPQH4we2+kucw3sALE2aBxts/6LbchPAooR0YB9FkmPUjppaqI2/qB7HWc513WDmt6AlrPc+mp5KoTFSsbe9mhTYs/T0z68lXiMe52/sWV0ySdKUkWlcJT6y0yVSiKzHjTaeMuceAKyDFs4yz6g3Zu/qFpWM5adWus42jG58fBQdbkVrO4wcf30Xn1X12vx7F+FzPCfJjc9Q4nck+qVoHvc8NY0uJNgB1WuYZ2WtcbyXI6D/RXfB8mU9PYsY0Ec7C6rnK8i1Eb/wChLtQ9uitYC19NSj44sQLnoszzBUgve4DZxJW1Z8a000jBa+m35LFKlrdFjxUGPGseV87L8NeZDrsVuObdehMiY3CKWNuoXDQLX3uvPcxAKseRC6SshGo6Q6532t5K/MnrrnjRI0qTmjYM0PeGGRvCyzWjzTMyoublt/pdbXisLHwlvUWVboMoREd5gJ62Xn+XMW13bNx5l0c8D3L+PtmAsd1YA5USqy+6kma+O+hxsR08VdKV92hVeGyVtzXoJzxPFT2Y6bLZLsmTRGavQjI0SOUx6HI10za5LNcqJybFuRZBFC6mbBOoIq6u2cdQXEFuzhJBdXClBHCVXsuNEk1RPsbuEQOlwdYd4jUdnDcWIFtlJ4zWCOGR97WadzYAX2uSdgExy+NFPGDxI1nvl+7yXWDjxG/0UuTIvMSfpyOiX0N+/BNufZIvnTZ0l0QlBXiX6HLGRnxP51x/uYOaf1pOh1jyUdKP5tpv9jgpCrPcPkvOim1S+7K6XM/gy7A8PfNPNZx+ZzTbY2PQ8uvorxl0v+BqDgCLgtvqDXNNnMueYIUBkL/aKj8aslPCWzzRXOmUfHZw0i9myNA431d4/i5Jbx9XK/3gflv6Sv1HaY2KUxys2adJcDfhx2VvwfMFPUs1MdsfMfmsez1kuZj3PjBeHuJI6ErRskYOIqNjHt307qmdqU5fPqmJyTHPH9F4ptIHdIXDTguuVlOccfkoXgwvI3+U7hPMn59nq3taRG0faOrf/hT14lOE8kcL27CX4Wt7l+hqLW2QK5HICNiD6rrivUTnXBF6mN5+xSRtW6K/dIBVOxTDyRcFTfahNauuP7QoU1txxXz0S51U/wC8n03h1NR017FUq6UtO6c4PXugcHt4hLYm8FRbV6c/PGqPPyyov5T0J2XYhJVwmSY37xAHKwV7/wAOAbhZn2Q4vDFSBjnhpBJNyApLM/alSU4IY4Sv4WZvv4ngEnB5My+Nvb/JLmjJV/YtuLlpbY2RKYd0eSyjKmbpa6q/iENaNwwfqVq8fAIU6eV1S0zanplJPYsuhFCF09MUKNSjSm75QNybKu49nGGnBu8X6X3RrIpMUOi0SVAaNyoKvzjBE4NLruJDQBubk2WQZk7SZZbti7revNS/ZBSNqJXyyd9zTxdvbgtd5H9gvLlLk2umfqAPXdKrjBZdVq7ErAgggtOG7pQE3knSJciOcvMyeIbKJgiczPLxHENV5JBu3TcNHzHvbcOW53UooVn8StLuIhZYXZca3XHdeeBA1AgdQppRp9TbKKWkpBdC64UFwJGVw/mIT+IfRS76UuafJReIbSRO6OI91LU9aLG6XicKqVMZk6umWij5RpDHVVDSN9d/dWLHmaPhz2H8J41HSXERSd2SwHPcH0UHQ4zFFWS63AaiLFWmuq2TRuYDs9pZt94Wv9VmKl0/N39BmZV1p6DvYHcRddIsNlG5dnJi0OPfiJhcNZe7u7Nc4ne7hZ2/XmpQhUrknfD0Yh2tSn4oCziCscw3BIPUEg+4W09qOAF7dbRuN1jU1GQSLKnwjno6WMypvVL2LLhfaHVxCzZnEdH9781Ns7Xqy1jod42I/VZtJTEJEtKb8LhfoJeW/UnsZx+SokMkh3KjzXu6qPK4nThiVpIF5r9yQFYTxKMKwBRtl0NW+VIPm0SDsTdawuPVNDKXFFZCU/pKMk8FnyR2N3dlq7NJC2pb47L0NTyd0LF+zvByJA8jgtUrsZigZdzgLDqvOu08j0UVjalIlzJbioXGc0w07SXOG3iszzV2oE3ZB5X/AGFmmI4rJM4l7ibpsYrr7ANTPfuaFmjtNfJdsOw4XVAqq58rrvcXHxKYtCVa4BULGp7A9TYsRstX7BW9+Y+Q/JZBJMtk/wDD/wDLMfvW+gWtcA20bUEZcaFyR1hdUkoa6Ci3VdzxXVnWjdMRJSUr7Ak8AL+yVKiczVOmAgEB0hETbnTu82Avy429V4dvSLZW3oSyxHeN0p4zPc+/evpHdaDq8AplJUsIYxrBezWhu5JOwtuTx80qslaWgqe3sCCSmqGt+ZwHmVD1mbqSPZ0zb+a7aNUU+yHuLW/hkj7YXKuh1A2cRsqljOe6SQBjXk78Wg7WStJn+mDQ0l17WuQktfM9r9D1jvpWiCoMAD61zZHEgG+60yhoWxgBoWcQ5giFUZQ7ulXelzLA+1nhbNr6g88U+wrcxVfPROy9hpDRLHs57idy5zfhgW/tUsSoTMBD4fiMLS6IidtxqA031HTzOkuUnBPqaHC4DgD3hY+o5f8A6nza9CSpetidfSiRpB6LPqvJzHSHYbrSLqNrYrO1BLybXzIbivXBluLZBc2+ngqjiGWZWHdp9AV6JYA4JCfDY3cWj2RRnyT25CpxXFI8zS4U8cWn2KbOpSvSdZl+FzT3R7LJc0YL8OXuhVY/GNvVIH4eaW5KTFQE8ApmhyrNJwYfqrblDLutwLhstSpqKOJvACyHJ4ut6k7yJn+RleE9nbzYv2VlblunpmXfYeaXzPn2GnBawhzuGyyTHs1TVDjqcQOiGMWXN3fBryTjLhi+dmQ3bBbpsqLi2PzTm73k+F9lGWJR9Ctx4Ixk9ZKsTG6MuWRXFP7iewYvSbpERzkUo1IDoMXLZf8Aw/teXybHQBe/Iu2WRYbROle1jRcuIAXqXs6y62ipWMt3iNTj1JG6GlvgHelst91XM0YuI26QdzslcfxsQt8VSIZHVMuo3tdKzZPpQUR9TLBRyuLGk9EFMU1DZoHQILPLZnWKlQdc7XWRMuQImGd27Rx7rbjiRf8AIKZe+wuViGeM6ytqJ44HadRDS8AXDQODCN978+i8xw7pSi2OE2zS8x51pqQHW8Od/Y3crPsR7TKme7aeLTfYO4n8ln0BBdqlJN9zvcnzupb/ANTFjNETGsH91t02sGuEtv8ApDMfQuW9ftjmqfWSEOnkPkXW+ibTRM1d438lDz4g957zifVEZOeSasNLvx+BvxMdl+yxxaYxf4V+d06oMQpT87SN1ARzynYXKZuikJPdPsl/Dqt7f7G34np10L9F7dJRPI0nSfZTuEYO19vhytPgbLJXU0g+y72KWpa6aJw0uc0jzS78Dtam/wCxXxl+x6IosNmjAu24+6b/AESGC1Hwi+CwGg3AJcXFpPF2rYbaeB6rOsudp1VBYSj4rPH5vdXE5tpaySORpLCBpla55jAb/ebbOtc+tlHXg3jluXp/oBZXdapFqbWMJA1AE8id0edtwqD2h0j4yySN4c0bte07jztxU1krMBqoi1/9RgF/EcLroduPn7hViSXXHYmKOSxsnpKYW0vT8ORR2AtchXKr4zhgkdfgpXG8ehp2kyPA8L7rJc0dobpLth7revNMjDWR/KbF+Xyy41WNwUTfmBd0Cz7MmfZ5yWtJYzoOKqlRVPkN3EknqiNiXo4fCRj5fLE5M9X/ABCvc5xubnzR2xdUq0WRXOVG/YUp13OXRSVxzkk96JIx1oD3pFzkHFcsmJCKrZxHjZc2RmREq9dmuUXVU4Lh/Dabk9fBZVaOmdlz7HslaR/iZW7n5QeQ6rU8VxFsLDvyR3lkEVhYBoWVZtzIZXFrTtdLuuhfc2Z66+wMbxkzP47XVwybSd0EhZrhVM6R422WxZeh0sAScU7rbDy1paRONbsgjAoKsRozjPONaXCBt+60zyadzpZ8rfU2WOMwKeoeXMjJ1EkWG1ieQ6LX4cDNVXStkBDXO1u7p/pR6Q1odyu4A+i0aiw6OFtmMAA8F5Phpu91P9no5riJUs8zVuSqiFgdK3TfgL3cfQI2F5Cqp/ljIB5nZejJ8HZK/W9oNuAPJSUMDWizQAn45z1vb0hFZZS4Ri+EdjBNjK+3gP8AVXPDuzGkjG7bnxV6QTvhE/5tsV59enBVnZGphYtbYhGo8mwNv3RubqzFcZwQPwGHq7fthfE5Na2VXEMpQ2JDB7KrS5TY91hGL8LkLU5G3CimxAO9V5njfCPHa8t6TKMHiXp75KOOzgOG7QPJCHKDYA4aL6hs6w1Aggjz3DfZac1cewEbi6qf/Gtz8tv/ACD8bW+UZTTZVdUQmSNxBD3AxvLCQL90kMNmktttsmuE4TJSVsQ4CQlh6EEHb3V7pYhTVjmgEMnu+4YNIdx70l73J1C1uije02sZSwCpAGtjjoB+09zSB+p9FNXhaU9U996a/wDUUz4t76X2a4CYzXRwjVI4NA6rPcy9qFgWUw8NZ/RZzjGOzVDi6V5cenIeQUZpJVuHwSnmxFZvSR5iOLSzuLpHlxPU7eybMiuiiwS0b7q3suBPd8hg0Bd1rsoA4FNHyoUthOkhdz0i+RJFxRUxSLdthnPRF2yWigJRcIX3EWtTuCkunlPRJ+2nsOCW7CUhMHwh00rY2C5JAXpHKeBsoqdrdgbXJ8eaqXZdlX4LPjyjvu3F+QSvaDnDQDFEd+BI5IJf1P8AwFa+hf5Guec1XJjYfBZ0x5c8DqUjUVJO54lTuTsNMjwSOaXTb5YXErSNByjhA0Akbq6U8GkJrg1NpaApgNT8c6RPT2xLUgldC6maBKZk8xGsmdCdTS3cgkj7JA87lyvCz7MUz6OVlZC0Ef052DYPaflcehB2urbgeOw1LNUbt7d5h2e3zH68FB4G5mXDfO9lfiYp6yJcEpZBBBeiSAQQQXHBWldC6uNWGnSoiqhs7ZS6bVLOah/5DD5mPfsMxX0sVgHdCUKSbIGtuSABuSTYDzJ4Kg5s7WqSm1Mg/mphtZhtE0/eltY+Tb+iqx6UL8ANNss2YqqmhtNVaBGxpLXPFwHnbS0c3EHYDdYN2kZm/wAW4Bl2xAuEcROzG33JHIm3DgBsFE5jzTUV0nxKiTVa+hjdo4x0a39TcnqoSWW5uUhrdbXuV450uRuIbblJyuSr3Ju8Js89zK4XAi5OoWpu0bp9E3kit6QuVtgLdlHlTM7Qxm53KhyhxvZuRaOIzGEpaGmJUlT0lkTrQCkaU9H1UpBSJzT0qlqShukuw1IwgpVasiZaNTMJHD+Gw38ymD6ElzYmC7nkegWwYZTMoqUA2Fm3J8UC+d9If8J6v6EMz402lgIbxtYALDcQrjI9z3HibqXzbjpnmcGk6bqutbqNgmN7Ala5Y7wynMrwPFa/lLBwwDZU7KGD7glazhlIGgLJXUwbfBI07LJ01JsYlWhUiAWXUEFxxW6vS5rmuALSCCDwIIWTYjiLKWocxrnaQe48Eh8fhcfmtEzTiIpoHSO6WFuJJ4ALBsVxL4ji4jj++K8ScTutPsexitRLZreFdoc7ANTo6hv3jok/42ix9QrHR9plM7aSOaM9dIkb6FhLvovNzaxzT3SR67KQo8yPbxAPmrJWeF8r3+RVTgt8rX4PS8Wd6A/5ljfx3Yf+oBLjNtD/AO8pv+fH/wB152jzLG7iLJX/AM1iPMeq74rMu8GrweF9rPQbs4UA/wA5Tf8APj/+yaTZ/wAOb/mo3fg1P9tIKwSWvjO1x7pF+IRjmFq8Xkf0gvweNfUbRW9rNG3+myeY/djDB7yEH6KrYx2r1L7iGGOEcnPJkf7bAH3WaTYqOR9gmE2I36la6y2uTPLwx9yYzDmCoqf9oqJJRyYTZnpG2zfoq64rr5yfDySWpMmdIB6fYUGy44pNz03fKjUtgVehw+QBIPkSV1Z8q5XbOWvnk+HFqF/73NJsCL8Ad9/BFXTC2wV1W9IrbTun8U2kX5raoKfDYh8NkVOY9I792ufccnHiSpWioMEkZo/w7ZHOG9oXufvtYOA2PqlLJ5nppGtKF3PO7w5xTqno1d86ZHNHIXxh5gLu6XAksB3DXO4XTvL/AGf1EzTI8sp4wAdcp434WaN/eyJ36IzXqynw06kaak8FYcSypNTPLZG3HJ7d2kdfD1S9Bh1+SS7D0MqHD/BPKqoigs17gDx3PAKw0eHgC55KtZYya7Eq+V8t/gMda/XoGrEt9zNlr7P58PfKXCpY6c8GPc1p/wB0HioTtYx2UzmnaS1rbcODgRxBUF2v5NgoHxPptTdXFt+BH2geSiMOqZKtrfiuLnM7uo7kjlcpzlRPH+QVTt7YhBASFM4NhRc7gnFNQ7gWV2wDDRsldW+EE+CTy5QFoGyudM2yaUMFgFJMaqcc6RNT2xVqOEVqMmgnUFxBccZT2tSE0m3APCw6Qrbe1FpNK4NF9BBPHa+17LFKiEjdQYvXZfv5VobORCg5BVaFNhQukriVbD/d7c/VazEt9hIAnglWxgcdylQ30HRBwQOhikTcuBGcEQvXI5nS5JPkSbpERMUiqv2DOcioIzIyUXYX3Owtu4BStVijtVmEhoGnl04AdEwEenzRJGoHpsNbSFHVR+t9tvpZS2W8VEUnxZTI74Y1sAcDeT7GztrKvOKWh5DlxRNLQC7mvUudHupn1FU74xDw1kTnMaC/5hpZt3W9bXJSWVM+/FldJWBrYm/02MjBGs/NI/mSBsD4lZXVVDiA0m4G4HQnjZCKUttbYjokrElt+rGOt8eh6XosSpZ/6EjL8dIfsfNl0tU0UJJJjLTsS9nA9bC/5gLzZFiTmm42PVo0u+inqDPFVFbRO+3SXvD0S3g9gus21+BMk/pzjUODZG3aD4gWupPAa6aNxgeyF4ZYGSK7G6iLhpBvvbc26hZhlnO5qJQyaONpDXSmZpLdIY25c7rfYeNwE2qu1eSMkQtic0Xs7vi546i09UM46muDaac8l77UMnzVrNcb49bGnTEbgu8nclmOUMKfE13xGlriS3SeIsUnguea2apBdK5zpHadINhvwaG8APNaxV4G0vbd4LzZ0mkjSBpuAdt3ONvAC5W5W0tGY/uVvD6IEg2V3welAAQpJaaIhj4Tcj5ram36F3IqSlraeNrXX0Bx0taRu4nkGnc2RY8el1MDI23pD6JqXaiRhKBUoQHCMuBdRHAQQQXHGb5/xujgjIncC9zS0RMIMjv93gB4lef62s1uOkaW3Nm3vtyueaQnmc5znOJLnG5JJLnHqSeK5FCXcPfkk9KXJTO+wmT1SsdOTudh++ScRwhvievIJXj+9ljv2Gzi9xFoA+UevNctulSEAQEGw9BS2yTcV2SYDiU0lmJRTLYF0kGkmTdz7ot0E5LRNVNgXQlIoCU+gpgFzpI5LY1hpb8U9ZFZOGRJ1DS3SXew1IzpKYPk03+ySb8By38EjiENr7W5fp+iWppLTEg2I242Poi177hau4TXBEMZcgdUvTR3PmQ1CjHeJ6Bx+hT7BG94eDXO/wCkplPgXC5GE7e+QORKJKnUcd3v8NvqgYvBds3QzQJTt8PhZJCFbszQ9oqwxwygbfF0xnutILWnURv8puG8PFRcr7p/VQ6WN8bn9OKjXLp9zLJLL9QY5mvBALDqBPAEcNjxVwxvOcgtZ8olcNUjw8tDnu3PcGwABDR+FUmhZ9UWc94/v/RA5VUEnqSXlzPOQLTSCxv8x4jyUzlTMjhM6olke+ZjQIQXEjW64c95PBrRvbmbKkcSpvLkXf1Hh9FtJKTJ22elMi4i+aC73Fzhvd3E3VmVK7NH3Y4dAP3+avICHC9wBkWqYULqNZBOAOLiNZBcceLjAR823hz9U+18gLDwUdKbp9GCWC3gp77ItxPl6FA3qhbr7LjjZN5agBLSbHOku4rI9NJqjokpJi5JgJ8xruT3k32ATdFK6nEFKTxR70J7iEcZPBPYaPqncNOAnkcCVWT2GKBvFAnMcCcw0ykqWi8Ep0GpGMFIpekoU9pqDwUzS4cUt2a1oyfEY9E0g6Ocm0r9vVWvPmDOhl+L9mTmOTgLEfS6p8ztlRL2kA3wFgds/wDCQneHv0m/3Uwi5+RTmmdt6I6BgWonDvX5uS9geaaUb9j5pRz0L7hpcDmWPl7G36rjIRfyufP1SOsiyOJtj4i3usO0L40wAMHRov7A7et1APCncUl1Nvx2tf6AWUOW94DyR43wBkXJN4XSXI4d1heQd78ABb3UTVs7x81YaSWzpPJrPbf98eChKwdQhl8hUtDOJvE9B9SrFg8dtIUFCNh4uH0VlwqO7guyvgyFybZ2X7Nd+EH6q/3VN7O4LRuPKzWj6k/orgFuD+AvL/IPddXAF1OFAQQQXHHiyUbnz/VLwygM48CUlPxPmm/NK11Ip6ul8C0tQTwSNka9kUXJ2RJa7AttnLo8UBcnEFHzKk4YUNWl2OU7GkFEAn8UCcwU6fU9IkVY1SMYqYqSpqG5Ckaah8FL0VB4JTsPRG02HqXpsP4bKTpqC1lKRU9uSHuC60RlHQb72UtFDZKMaBx2RnusFy4AfJFZkoop4Hxv4EXB5tcOBCwvFKB0TnNO9ibEcCFseYK2zSAs9qmaib803Hb2b0aRTRsUvT8+inZsLBGwCIygABFlR1pi0mmQ0DuPmjgpSSic12wuCimIjkuegkzmtHieiFq4zisYaYrUcE0Z848wlahxsm7D3h5hFK4F13JVs1tXiSm9U64XQf1RHboUGwQN+X3VnwGK7x6Ku0w7wV5yTQfFnjYBxcB+aDI+DJN0ypTaKdn3u9/2U0EnBEGtDRwADR6JQKiVpJE1Pb2dQQC7dEYBcXUFxx4xquPskXrqCVJXfdjYqToxsEEFtdha7j2MJ7CEEFOxqJGnCk6QIIJNDETEQUtTDcIIIDGSsSeBdQTJEsI8KPqDxQQQMKSqY5z9VWTx9EEEWMawzh+iTmH79lxBMXcChB42cmUgQQTULGzwmso3XEERiEJ+abBBBHPYy+48PBcKCCAZ6C9J8w8lq/ZEP5pv4Xf/ABKCCG+5nozawUcIIKglDBBBBacBBBBccf/Z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4" descr="data:image/jpeg;base64,/9j/4AAQSkZJRgABAQAAAQABAAD/2wCEAAkGBxQTEhUUExQVFRUVFBQQFxUUFBUVFBQVFBQWFhQUFBQYHCggGBolHBQUITEhJSkrLi4uFx8zODMsNygtLisBCgoKDg0OGxAQGzQkICQsLCwsLywsLCwsLCwsLCwsLCwsLCwsLCwsLCwsLCwsLCwsLCwsLCwsLCwsLCwsLCwsLP/AABEIAMIBAwMBIgACEQEDEQH/xAAcAAAABwEBAAAAAAAAAAAAAAAAAgMEBQYHAQj/xABDEAABAwIEAwYDBgQDBgcAAAABAAIDBBEFBhIhMUFRByJhcYGREzKhQmJyscHwIyQzUhRE8TSCkpOi0QgVFlSy0uH/xAAaAQADAQEBAQAAAAAAAAAAAAACAwQBAAUG/8QALBEAAwACAQIEBgICAwAAAAAAAAECAxEhEjEEE0FRFCJCYXGhMpGB8AWxwf/aAAwDAQACEQMRAD8A2264uLl0vYQZQWb57RBgNjI9rBd/w7knugP4h1y0i2+ym7qv195a2JljpjBeSGtLbixs5ztwbmMjSOu6Tnfya9+BmJfNv2J2kh0MawcGtDdzc7C3E8fNKrl1y6clpaFvkgMAdapqm7/ODvfmL7XFufK6nZj3T5KAw1obXVP3mscRt0Hr7qbnf3T5KPBSWN/lj8q3a/CPO3aPQH4we2+kucw3sALE2aBxts/6LbchPAooR0YB9FkmPUjppaqI2/qB7HWc513WDmt6AlrPc+mp5KoTFSsbe9mhTYs/T0z68lXiMe52/sWV0ySdKUkWlcJT6y0yVSiKzHjTaeMuceAKyDFs4yz6g3Zu/qFpWM5adWus42jG58fBQdbkVrO4wcf30Xn1X12vx7F+FzPCfJjc9Q4nck+qVoHvc8NY0uJNgB1WuYZ2WtcbyXI6D/RXfB8mU9PYsY0Ec7C6rnK8i1Eb/wChLtQ9uitYC19NSj44sQLnoszzBUgve4DZxJW1Z8a000jBa+m35LFKlrdFjxUGPGseV87L8NeZDrsVuObdehMiY3CKWNuoXDQLX3uvPcxAKseRC6SshGo6Q6532t5K/MnrrnjRI0qTmjYM0PeGGRvCyzWjzTMyoublt/pdbXisLHwlvUWVboMoREd5gJ62Xn+XMW13bNx5l0c8D3L+PtmAsd1YA5USqy+6kma+O+hxsR08VdKV92hVeGyVtzXoJzxPFT2Y6bLZLsmTRGavQjI0SOUx6HI10za5LNcqJybFuRZBFC6mbBOoIq6u2cdQXEFuzhJBdXClBHCVXsuNEk1RPsbuEQOlwdYd4jUdnDcWIFtlJ4zWCOGR97WadzYAX2uSdgExy+NFPGDxI1nvl+7yXWDjxG/0UuTIvMSfpyOiX0N+/BNufZIvnTZ0l0QlBXiX6HLGRnxP51x/uYOaf1pOh1jyUdKP5tpv9jgpCrPcPkvOim1S+7K6XM/gy7A8PfNPNZx+ZzTbY2PQ8uvorxl0v+BqDgCLgtvqDXNNnMueYIUBkL/aKj8aslPCWzzRXOmUfHZw0i9myNA431d4/i5Jbx9XK/3gflv6Sv1HaY2KUxys2adJcDfhx2VvwfMFPUs1MdsfMfmsez1kuZj3PjBeHuJI6ErRskYOIqNjHt307qmdqU5fPqmJyTHPH9F4ptIHdIXDTguuVlOccfkoXgwvI3+U7hPMn59nq3taRG0faOrf/hT14lOE8kcL27CX4Wt7l+hqLW2QK5HICNiD6rrivUTnXBF6mN5+xSRtW6K/dIBVOxTDyRcFTfahNauuP7QoU1txxXz0S51U/wC8n03h1NR017FUq6UtO6c4PXugcHt4hLYm8FRbV6c/PGqPPyyov5T0J2XYhJVwmSY37xAHKwV7/wAOAbhZn2Q4vDFSBjnhpBJNyApLM/alSU4IY4Sv4WZvv4ngEnB5My+Nvb/JLmjJV/YtuLlpbY2RKYd0eSyjKmbpa6q/iENaNwwfqVq8fAIU6eV1S0zanplJPYsuhFCF09MUKNSjSm75QNybKu49nGGnBu8X6X3RrIpMUOi0SVAaNyoKvzjBE4NLruJDQBubk2WQZk7SZZbti7revNS/ZBSNqJXyyd9zTxdvbgtd5H9gvLlLk2umfqAPXdKrjBZdVq7ErAgggtOG7pQE3knSJciOcvMyeIbKJgiczPLxHENV5JBu3TcNHzHvbcOW53UooVn8StLuIhZYXZca3XHdeeBA1AgdQppRp9TbKKWkpBdC64UFwJGVw/mIT+IfRS76UuafJReIbSRO6OI91LU9aLG6XicKqVMZk6umWij5RpDHVVDSN9d/dWLHmaPhz2H8J41HSXERSd2SwHPcH0UHQ4zFFWS63AaiLFWmuq2TRuYDs9pZt94Wv9VmKl0/N39BmZV1p6DvYHcRddIsNlG5dnJi0OPfiJhcNZe7u7Nc4ne7hZ2/XmpQhUrknfD0Yh2tSn4oCziCscw3BIPUEg+4W09qOAF7dbRuN1jU1GQSLKnwjno6WMypvVL2LLhfaHVxCzZnEdH9781Ns7Xqy1jod42I/VZtJTEJEtKb8LhfoJeW/UnsZx+SokMkh3KjzXu6qPK4nThiVpIF5r9yQFYTxKMKwBRtl0NW+VIPm0SDsTdawuPVNDKXFFZCU/pKMk8FnyR2N3dlq7NJC2pb47L0NTyd0LF+zvByJA8jgtUrsZigZdzgLDqvOu08j0UVjalIlzJbioXGc0w07SXOG3iszzV2oE3ZB5X/AGFmmI4rJM4l7ibpsYrr7ANTPfuaFmjtNfJdsOw4XVAqq58rrvcXHxKYtCVa4BULGp7A9TYsRstX7BW9+Y+Q/JZBJMtk/wDD/wDLMfvW+gWtcA20bUEZcaFyR1hdUkoa6Ci3VdzxXVnWjdMRJSUr7Ak8AL+yVKiczVOmAgEB0hETbnTu82Avy429V4dvSLZW3oSyxHeN0p4zPc+/evpHdaDq8AplJUsIYxrBezWhu5JOwtuTx80qslaWgqe3sCCSmqGt+ZwHmVD1mbqSPZ0zb+a7aNUU+yHuLW/hkj7YXKuh1A2cRsqljOe6SQBjXk78Wg7WStJn+mDQ0l17WuQktfM9r9D1jvpWiCoMAD61zZHEgG+60yhoWxgBoWcQ5giFUZQ7ulXelzLA+1nhbNr6g88U+wrcxVfPROy9hpDRLHs57idy5zfhgW/tUsSoTMBD4fiMLS6IidtxqA031HTzOkuUnBPqaHC4DgD3hY+o5f8A6nza9CSpetidfSiRpB6LPqvJzHSHYbrSLqNrYrO1BLybXzIbivXBluLZBc2+ngqjiGWZWHdp9AV6JYA4JCfDY3cWj2RRnyT25CpxXFI8zS4U8cWn2KbOpSvSdZl+FzT3R7LJc0YL8OXuhVY/GNvVIH4eaW5KTFQE8ApmhyrNJwYfqrblDLutwLhstSpqKOJvACyHJ4ut6k7yJn+RleE9nbzYv2VlblunpmXfYeaXzPn2GnBawhzuGyyTHs1TVDjqcQOiGMWXN3fBryTjLhi+dmQ3bBbpsqLi2PzTm73k+F9lGWJR9Ctx4Ixk9ZKsTG6MuWRXFP7iewYvSbpERzkUo1IDoMXLZf8Aw/teXybHQBe/Iu2WRYbROle1jRcuIAXqXs6y62ipWMt3iNTj1JG6GlvgHelst91XM0YuI26QdzslcfxsQt8VSIZHVMuo3tdKzZPpQUR9TLBRyuLGk9EFMU1DZoHQILPLZnWKlQdc7XWRMuQImGd27Rx7rbjiRf8AIKZe+wuViGeM6ytqJ44HadRDS8AXDQODCN978+i8xw7pSi2OE2zS8x51pqQHW8Od/Y3crPsR7TKme7aeLTfYO4n8ln0BBdqlJN9zvcnzupb/ANTFjNETGsH91t02sGuEtv8ApDMfQuW9ftjmqfWSEOnkPkXW+ibTRM1d438lDz4g957zifVEZOeSasNLvx+BvxMdl+yxxaYxf4V+d06oMQpT87SN1ARzynYXKZuikJPdPsl/Dqt7f7G34np10L9F7dJRPI0nSfZTuEYO19vhytPgbLJXU0g+y72KWpa6aJw0uc0jzS78Dtam/wCxXxl+x6IosNmjAu24+6b/AESGC1Hwi+CwGg3AJcXFpPF2rYbaeB6rOsudp1VBYSj4rPH5vdXE5tpaySORpLCBpla55jAb/ebbOtc+tlHXg3jluXp/oBZXdapFqbWMJA1AE8id0edtwqD2h0j4yySN4c0bte07jztxU1krMBqoi1/9RgF/EcLroduPn7hViSXXHYmKOSxsnpKYW0vT8ORR2AtchXKr4zhgkdfgpXG8ehp2kyPA8L7rJc0dobpLth7revNMjDWR/KbF+Xyy41WNwUTfmBd0Cz7MmfZ5yWtJYzoOKqlRVPkN3EknqiNiXo4fCRj5fLE5M9X/ABCvc5xubnzR2xdUq0WRXOVG/YUp13OXRSVxzkk96JIx1oD3pFzkHFcsmJCKrZxHjZc2RmREq9dmuUXVU4Lh/Dabk9fBZVaOmdlz7HslaR/iZW7n5QeQ6rU8VxFsLDvyR3lkEVhYBoWVZtzIZXFrTtdLuuhfc2Z66+wMbxkzP47XVwybSd0EhZrhVM6R422WxZeh0sAScU7rbDy1paRONbsgjAoKsRozjPONaXCBt+60zyadzpZ8rfU2WOMwKeoeXMjJ1EkWG1ieQ6LX4cDNVXStkBDXO1u7p/pR6Q1odyu4A+i0aiw6OFtmMAA8F5Phpu91P9no5riJUs8zVuSqiFgdK3TfgL3cfQI2F5Cqp/ljIB5nZejJ8HZK/W9oNuAPJSUMDWizQAn45z1vb0hFZZS4Ri+EdjBNjK+3gP8AVXPDuzGkjG7bnxV6QTvhE/5tsV59enBVnZGphYtbYhGo8mwNv3RubqzFcZwQPwGHq7fthfE5Na2VXEMpQ2JDB7KrS5TY91hGL8LkLU5G3CimxAO9V5njfCPHa8t6TKMHiXp75KOOzgOG7QPJCHKDYA4aL6hs6w1Aggjz3DfZac1cewEbi6qf/Gtz8tv/ACD8bW+UZTTZVdUQmSNxBD3AxvLCQL90kMNmktttsmuE4TJSVsQ4CQlh6EEHb3V7pYhTVjmgEMnu+4YNIdx70l73J1C1uije02sZSwCpAGtjjoB+09zSB+p9FNXhaU9U996a/wDUUz4t76X2a4CYzXRwjVI4NA6rPcy9qFgWUw8NZ/RZzjGOzVDi6V5cenIeQUZpJVuHwSnmxFZvSR5iOLSzuLpHlxPU7eybMiuiiwS0b7q3suBPd8hg0Bd1rsoA4FNHyoUthOkhdz0i+RJFxRUxSLdthnPRF2yWigJRcIX3EWtTuCkunlPRJ+2nsOCW7CUhMHwh00rY2C5JAXpHKeBsoqdrdgbXJ8eaqXZdlX4LPjyjvu3F+QSvaDnDQDFEd+BI5IJf1P8AwFa+hf5Guec1XJjYfBZ0x5c8DqUjUVJO54lTuTsNMjwSOaXTb5YXErSNByjhA0Akbq6U8GkJrg1NpaApgNT8c6RPT2xLUgldC6maBKZk8xGsmdCdTS3cgkj7JA87lyvCz7MUz6OVlZC0Ef052DYPaflcehB2urbgeOw1LNUbt7d5h2e3zH68FB4G5mXDfO9lfiYp6yJcEpZBBBeiSAQQQXHBWldC6uNWGnSoiqhs7ZS6bVLOah/5DD5mPfsMxX0sVgHdCUKSbIGtuSABuSTYDzJ4Kg5s7WqSm1Mg/mphtZhtE0/eltY+Tb+iqx6UL8ANNss2YqqmhtNVaBGxpLXPFwHnbS0c3EHYDdYN2kZm/wAW4Bl2xAuEcROzG33JHIm3DgBsFE5jzTUV0nxKiTVa+hjdo4x0a39TcnqoSWW5uUhrdbXuV450uRuIbblJyuSr3Ju8Js89zK4XAi5OoWpu0bp9E3kit6QuVtgLdlHlTM7Qxm53KhyhxvZuRaOIzGEpaGmJUlT0lkTrQCkaU9H1UpBSJzT0qlqShukuw1IwgpVasiZaNTMJHD+Gw38ymD6ElzYmC7nkegWwYZTMoqUA2Fm3J8UC+d9If8J6v6EMz402lgIbxtYALDcQrjI9z3HibqXzbjpnmcGk6bqutbqNgmN7Ala5Y7wynMrwPFa/lLBwwDZU7KGD7glazhlIGgLJXUwbfBI07LJ01JsYlWhUiAWXUEFxxW6vS5rmuALSCCDwIIWTYjiLKWocxrnaQe48Eh8fhcfmtEzTiIpoHSO6WFuJJ4ALBsVxL4ji4jj++K8ScTutPsexitRLZreFdoc7ANTo6hv3jok/42ix9QrHR9plM7aSOaM9dIkb6FhLvovNzaxzT3SR67KQo8yPbxAPmrJWeF8r3+RVTgt8rX4PS8Wd6A/5ljfx3Yf+oBLjNtD/AO8pv+fH/wB152jzLG7iLJX/AM1iPMeq74rMu8GrweF9rPQbs4UA/wA5Tf8APj/+yaTZ/wAOb/mo3fg1P9tIKwSWvjO1x7pF+IRjmFq8Xkf0gvweNfUbRW9rNG3+myeY/djDB7yEH6KrYx2r1L7iGGOEcnPJkf7bAH3WaTYqOR9gmE2I36la6y2uTPLwx9yYzDmCoqf9oqJJRyYTZnpG2zfoq64rr5yfDySWpMmdIB6fYUGy44pNz03fKjUtgVehw+QBIPkSV1Z8q5XbOWvnk+HFqF/73NJsCL8Ad9/BFXTC2wV1W9IrbTun8U2kX5raoKfDYh8NkVOY9I792ufccnHiSpWioMEkZo/w7ZHOG9oXufvtYOA2PqlLJ5nppGtKF3PO7w5xTqno1d86ZHNHIXxh5gLu6XAksB3DXO4XTvL/AGf1EzTI8sp4wAdcp434WaN/eyJ36IzXqynw06kaak8FYcSypNTPLZG3HJ7d2kdfD1S9Bh1+SS7D0MqHD/BPKqoigs17gDx3PAKw0eHgC55KtZYya7Eq+V8t/gMda/XoGrEt9zNlr7P58PfKXCpY6c8GPc1p/wB0HioTtYx2UzmnaS1rbcODgRxBUF2v5NgoHxPptTdXFt+BH2geSiMOqZKtrfiuLnM7uo7kjlcpzlRPH+QVTt7YhBASFM4NhRc7gnFNQ7gWV2wDDRsldW+EE+CTy5QFoGyudM2yaUMFgFJMaqcc6RNT2xVqOEVqMmgnUFxBccZT2tSE0m3APCw6Qrbe1FpNK4NF9BBPHa+17LFKiEjdQYvXZfv5VobORCg5BVaFNhQukriVbD/d7c/VazEt9hIAnglWxgcdylQ30HRBwQOhikTcuBGcEQvXI5nS5JPkSbpERMUiqv2DOcioIzIyUXYX3Owtu4BStVijtVmEhoGnl04AdEwEenzRJGoHpsNbSFHVR+t9tvpZS2W8VEUnxZTI74Y1sAcDeT7GztrKvOKWh5DlxRNLQC7mvUudHupn1FU74xDw1kTnMaC/5hpZt3W9bXJSWVM+/FldJWBrYm/02MjBGs/NI/mSBsD4lZXVVDiA0m4G4HQnjZCKUttbYjokrElt+rGOt8eh6XosSpZ/6EjL8dIfsfNl0tU0UJJJjLTsS9nA9bC/5gLzZFiTmm42PVo0u+inqDPFVFbRO+3SXvD0S3g9gus21+BMk/pzjUODZG3aD4gWupPAa6aNxgeyF4ZYGSK7G6iLhpBvvbc26hZhlnO5qJQyaONpDXSmZpLdIY25c7rfYeNwE2qu1eSMkQtic0Xs7vi546i09UM46muDaac8l77UMnzVrNcb49bGnTEbgu8nclmOUMKfE13xGlriS3SeIsUnguea2apBdK5zpHadINhvwaG8APNaxV4G0vbd4LzZ0mkjSBpuAdt3ONvAC5W5W0tGY/uVvD6IEg2V3welAAQpJaaIhj4Tcj5ram36F3IqSlraeNrXX0Bx0taRu4nkGnc2RY8el1MDI23pD6JqXaiRhKBUoQHCMuBdRHAQQQXHGb5/xujgjIncC9zS0RMIMjv93gB4lef62s1uOkaW3Nm3vtyueaQnmc5znOJLnG5JJLnHqSeK5FCXcPfkk9KXJTO+wmT1SsdOTudh++ScRwhvievIJXj+9ljv2Gzi9xFoA+UevNctulSEAQEGw9BS2yTcV2SYDiU0lmJRTLYF0kGkmTdz7ot0E5LRNVNgXQlIoCU+gpgFzpI5LY1hpb8U9ZFZOGRJ1DS3SXew1IzpKYPk03+ySb8By38EjiENr7W5fp+iWppLTEg2I242Poi177hau4TXBEMZcgdUvTR3PmQ1CjHeJ6Bx+hT7BG94eDXO/wCkplPgXC5GE7e+QORKJKnUcd3v8NvqgYvBds3QzQJTt8PhZJCFbszQ9oqwxwygbfF0xnutILWnURv8puG8PFRcr7p/VQ6WN8bn9OKjXLp9zLJLL9QY5mvBALDqBPAEcNjxVwxvOcgtZ8olcNUjw8tDnu3PcGwABDR+FUmhZ9UWc94/v/RA5VUEnqSXlzPOQLTSCxv8x4jyUzlTMjhM6olke+ZjQIQXEjW64c95PBrRvbmbKkcSpvLkXf1Hh9FtJKTJ22elMi4i+aC73Fzhvd3E3VmVK7NH3Y4dAP3+avICHC9wBkWqYULqNZBOAOLiNZBcceLjAR823hz9U+18gLDwUdKbp9GCWC3gp77ItxPl6FA3qhbr7LjjZN5agBLSbHOku4rI9NJqjokpJi5JgJ8xruT3k32ATdFK6nEFKTxR70J7iEcZPBPYaPqncNOAnkcCVWT2GKBvFAnMcCcw0ykqWi8Ep0GpGMFIpekoU9pqDwUzS4cUt2a1oyfEY9E0g6Ocm0r9vVWvPmDOhl+L9mTmOTgLEfS6p8ztlRL2kA3wFgds/wDCQneHv0m/3Uwi5+RTmmdt6I6BgWonDvX5uS9geaaUb9j5pRz0L7hpcDmWPl7G36rjIRfyufP1SOsiyOJtj4i3usO0L40wAMHRov7A7et1APCncUl1Nvx2tf6AWUOW94DyR43wBkXJN4XSXI4d1heQd78ABb3UTVs7x81YaSWzpPJrPbf98eChKwdQhl8hUtDOJvE9B9SrFg8dtIUFCNh4uH0VlwqO7guyvgyFybZ2X7Nd+EH6q/3VN7O4LRuPKzWj6k/orgFuD+AvL/IPddXAF1OFAQQQXHHiyUbnz/VLwygM48CUlPxPmm/NK11Ip6ul8C0tQTwSNka9kUXJ2RJa7AttnLo8UBcnEFHzKk4YUNWl2OU7GkFEAn8UCcwU6fU9IkVY1SMYqYqSpqG5Ckaah8FL0VB4JTsPRG02HqXpsP4bKTpqC1lKRU9uSHuC60RlHQb72UtFDZKMaBx2RnusFy4AfJFZkoop4Hxv4EXB5tcOBCwvFKB0TnNO9ibEcCFseYK2zSAs9qmaib803Hb2b0aRTRsUvT8+inZsLBGwCIygABFlR1pi0mmQ0DuPmjgpSSic12wuCimIjkuegkzmtHieiFq4zisYaYrUcE0Z848wlahxsm7D3h5hFK4F13JVs1tXiSm9U64XQf1RHboUGwQN+X3VnwGK7x6Ku0w7wV5yTQfFnjYBxcB+aDI+DJN0ypTaKdn3u9/2U0EnBEGtDRwADR6JQKiVpJE1Pb2dQQC7dEYBcXUFxx4xquPskXrqCVJXfdjYqToxsEEFtdha7j2MJ7CEEFOxqJGnCk6QIIJNDETEQUtTDcIIIDGSsSeBdQTJEsI8KPqDxQQQMKSqY5z9VWTx9EEEWMawzh+iTmH79lxBMXcChB42cmUgQQTULGzwmso3XEERiEJ+abBBBHPYy+48PBcKCCAZ6C9J8w8lq/ZEP5pv4Xf/ABKCCG+5nozawUcIIKglDBBBBacBBBBccf/Z"/>
          <p:cNvSpPr>
            <a:spLocks noChangeAspect="1" noChangeArrowheads="1"/>
          </p:cNvSpPr>
          <p:nvPr/>
        </p:nvSpPr>
        <p:spPr bwMode="auto">
          <a:xfrm>
            <a:off x="307975" y="-12192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568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encrypted-tbn0.gstatic.com/images?q=tbn:ANd9GcTqk1GTOSb9UAX832o6RnbHR7hdWnBvy-pC7ZmDjGf7XQoEt-Ah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54" y="1409673"/>
            <a:ext cx="456870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2874" y="1040341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latin typeface="Arial Black" pitchFamily="34" charset="0"/>
              </a:rPr>
              <a:t>LEGISLACION </a:t>
            </a:r>
            <a:r>
              <a:rPr lang="es-CO" b="1" dirty="0" smtClean="0">
                <a:latin typeface="Arial Black" pitchFamily="34" charset="0"/>
                <a:hlinkClick r:id="rId4" action="ppaction://hlinkfile"/>
              </a:rPr>
              <a:t>LABORAL</a:t>
            </a:r>
            <a:r>
              <a:rPr lang="es-CO" b="1" dirty="0" smtClean="0">
                <a:latin typeface="Arial Black" pitchFamily="34" charset="0"/>
              </a:rPr>
              <a:t>.</a:t>
            </a:r>
            <a:endParaRPr lang="es-CO" b="1" dirty="0">
              <a:latin typeface="Arial Black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88449" y="1680520"/>
            <a:ext cx="6638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CO" b="1" dirty="0">
                <a:latin typeface="Arial Black" pitchFamily="34" charset="0"/>
              </a:rPr>
              <a:t>DIA SIN REMUNERACION</a:t>
            </a:r>
            <a:r>
              <a:rPr lang="es-CO" b="1" dirty="0" smtClean="0">
                <a:latin typeface="Arial" pitchFamily="34" charset="0"/>
                <a:cs typeface="Arial" pitchFamily="34" charset="0"/>
                <a:hlinkClick r:id="rId4" action="ppaction://hlinkfile"/>
              </a:rPr>
              <a:t>.</a:t>
            </a:r>
            <a:r>
              <a:rPr lang="es-CO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s-C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68709" y="326205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latin typeface="Arial Black" pitchFamily="34" charset="0"/>
              </a:rPr>
              <a:t>PORCENTAJES HORAS EXTRAS</a:t>
            </a:r>
            <a:r>
              <a:rPr lang="es-CO" b="1" dirty="0" smtClean="0">
                <a:hlinkClick r:id="rId5" action="ppaction://hlinksldjump"/>
              </a:rPr>
              <a:t>.</a:t>
            </a:r>
            <a:endParaRPr lang="es-CO" b="1" dirty="0"/>
          </a:p>
        </p:txBody>
      </p:sp>
      <p:sp>
        <p:nvSpPr>
          <p:cNvPr id="6" name="5 Rectángulo"/>
          <p:cNvSpPr/>
          <p:nvPr/>
        </p:nvSpPr>
        <p:spPr>
          <a:xfrm>
            <a:off x="8458034" y="476672"/>
            <a:ext cx="64884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dirty="0" smtClean="0">
                <a:latin typeface="Arial" pitchFamily="34" charset="0"/>
                <a:cs typeface="Arial" pitchFamily="34" charset="0"/>
              </a:rPr>
              <a:t>L</a:t>
            </a:r>
          </a:p>
          <a:p>
            <a:r>
              <a:rPr lang="es-CO" sz="2000" b="1" dirty="0" smtClean="0">
                <a:latin typeface="Arial" pitchFamily="34" charset="0"/>
                <a:cs typeface="Arial" pitchFamily="34" charset="0"/>
              </a:rPr>
              <a:t>E</a:t>
            </a:r>
          </a:p>
          <a:p>
            <a:r>
              <a:rPr lang="es-CO" sz="2000" b="1" dirty="0" smtClean="0">
                <a:latin typeface="Arial" pitchFamily="34" charset="0"/>
                <a:cs typeface="Arial" pitchFamily="34" charset="0"/>
              </a:rPr>
              <a:t>G</a:t>
            </a:r>
          </a:p>
          <a:p>
            <a:r>
              <a:rPr lang="es-CO" sz="2000" b="1" dirty="0" smtClean="0">
                <a:latin typeface="Arial" pitchFamily="34" charset="0"/>
                <a:cs typeface="Arial" pitchFamily="34" charset="0"/>
              </a:rPr>
              <a:t>I</a:t>
            </a:r>
          </a:p>
          <a:p>
            <a:r>
              <a:rPr lang="es-CO" sz="2000" b="1" dirty="0" smtClean="0">
                <a:latin typeface="Arial" pitchFamily="34" charset="0"/>
                <a:cs typeface="Arial" pitchFamily="34" charset="0"/>
              </a:rPr>
              <a:t>S</a:t>
            </a:r>
          </a:p>
          <a:p>
            <a:r>
              <a:rPr lang="es-CO" sz="2000" b="1" dirty="0" smtClean="0">
                <a:latin typeface="Arial" pitchFamily="34" charset="0"/>
                <a:cs typeface="Arial" pitchFamily="34" charset="0"/>
              </a:rPr>
              <a:t>L</a:t>
            </a:r>
          </a:p>
          <a:p>
            <a:r>
              <a:rPr lang="es-CO" sz="2000" b="1" dirty="0" smtClean="0">
                <a:latin typeface="Arial" pitchFamily="34" charset="0"/>
                <a:cs typeface="Arial" pitchFamily="34" charset="0"/>
              </a:rPr>
              <a:t>A</a:t>
            </a:r>
          </a:p>
          <a:p>
            <a:r>
              <a:rPr lang="es-CO" sz="2000" b="1" dirty="0" smtClean="0">
                <a:latin typeface="Arial" pitchFamily="34" charset="0"/>
                <a:cs typeface="Arial" pitchFamily="34" charset="0"/>
              </a:rPr>
              <a:t>C</a:t>
            </a:r>
          </a:p>
          <a:p>
            <a:r>
              <a:rPr lang="es-CO" sz="2000" b="1" dirty="0" smtClean="0">
                <a:latin typeface="Arial" pitchFamily="34" charset="0"/>
                <a:cs typeface="Arial" pitchFamily="34" charset="0"/>
              </a:rPr>
              <a:t>I</a:t>
            </a:r>
          </a:p>
          <a:p>
            <a:r>
              <a:rPr lang="es-CO" sz="2000" b="1" dirty="0" smtClean="0">
                <a:latin typeface="Arial" pitchFamily="34" charset="0"/>
                <a:cs typeface="Arial" pitchFamily="34" charset="0"/>
              </a:rPr>
              <a:t>O</a:t>
            </a:r>
          </a:p>
          <a:p>
            <a:r>
              <a:rPr lang="es-CO" sz="2000" b="1" dirty="0" smtClean="0">
                <a:latin typeface="Arial" pitchFamily="34" charset="0"/>
                <a:cs typeface="Arial" pitchFamily="34" charset="0"/>
              </a:rPr>
              <a:t>N </a:t>
            </a:r>
          </a:p>
          <a:p>
            <a:r>
              <a:rPr lang="es-CO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es-CO" sz="2000" b="1" dirty="0">
                <a:latin typeface="Arial" pitchFamily="34" charset="0"/>
                <a:cs typeface="Arial" pitchFamily="34" charset="0"/>
              </a:rPr>
            </a:br>
            <a:r>
              <a:rPr lang="es-CO" sz="2000" b="1" dirty="0" smtClean="0">
                <a:latin typeface="Arial" pitchFamily="34" charset="0"/>
                <a:cs typeface="Arial" pitchFamily="34" charset="0"/>
              </a:rPr>
              <a:t>L</a:t>
            </a:r>
          </a:p>
          <a:p>
            <a:r>
              <a:rPr lang="es-CO" sz="2000" b="1" dirty="0" smtClean="0">
                <a:latin typeface="Arial" pitchFamily="34" charset="0"/>
                <a:cs typeface="Arial" pitchFamily="34" charset="0"/>
              </a:rPr>
              <a:t>A</a:t>
            </a:r>
          </a:p>
          <a:p>
            <a:r>
              <a:rPr lang="es-CO" sz="2000" b="1" dirty="0" smtClean="0">
                <a:latin typeface="Arial" pitchFamily="34" charset="0"/>
                <a:cs typeface="Arial" pitchFamily="34" charset="0"/>
              </a:rPr>
              <a:t>B</a:t>
            </a:r>
          </a:p>
          <a:p>
            <a:r>
              <a:rPr lang="es-CO" sz="2000" b="1" dirty="0" smtClean="0">
                <a:latin typeface="Arial" pitchFamily="34" charset="0"/>
                <a:cs typeface="Arial" pitchFamily="34" charset="0"/>
              </a:rPr>
              <a:t>O</a:t>
            </a:r>
          </a:p>
          <a:p>
            <a:r>
              <a:rPr lang="es-CO" sz="2000" b="1" dirty="0" smtClean="0">
                <a:latin typeface="Arial" pitchFamily="34" charset="0"/>
                <a:cs typeface="Arial" pitchFamily="34" charset="0"/>
              </a:rPr>
              <a:t>R</a:t>
            </a:r>
          </a:p>
          <a:p>
            <a:r>
              <a:rPr lang="es-CO" sz="2000" b="1" dirty="0" smtClean="0">
                <a:latin typeface="Arial" pitchFamily="34" charset="0"/>
                <a:cs typeface="Arial" pitchFamily="34" charset="0"/>
              </a:rPr>
              <a:t>A</a:t>
            </a:r>
          </a:p>
          <a:p>
            <a:r>
              <a:rPr lang="es-CO" sz="2000" b="1" dirty="0" smtClean="0">
                <a:latin typeface="Arial" pitchFamily="34" charset="0"/>
                <a:cs typeface="Arial" pitchFamily="34" charset="0"/>
              </a:rPr>
              <a:t>L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14450" y="2451479"/>
            <a:ext cx="3829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latin typeface="Arial Black" pitchFamily="34" charset="0"/>
              </a:rPr>
              <a:t>RECARGO  Y HORAS </a:t>
            </a:r>
            <a:r>
              <a:rPr lang="es-CO" dirty="0" smtClean="0">
                <a:hlinkClick r:id="rId6" action="ppaction://hlinksldjump"/>
              </a:rPr>
              <a:t>EXTRAS</a:t>
            </a:r>
            <a:endParaRPr lang="es-CO" dirty="0"/>
          </a:p>
        </p:txBody>
      </p:sp>
      <p:sp>
        <p:nvSpPr>
          <p:cNvPr id="9" name="8 CuadroTexto"/>
          <p:cNvSpPr txBox="1"/>
          <p:nvPr/>
        </p:nvSpPr>
        <p:spPr>
          <a:xfrm>
            <a:off x="249055" y="4070145"/>
            <a:ext cx="558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latin typeface="Arial Black" pitchFamily="34" charset="0"/>
              </a:rPr>
              <a:t>BASE PARA LIQUIDAR SEGURIDAD </a:t>
            </a:r>
            <a:r>
              <a:rPr lang="es-CO" b="1" dirty="0">
                <a:latin typeface="Arial Black" pitchFamily="34" charset="0"/>
                <a:hlinkClick r:id="rId7" action="ppaction://hlinksldjump"/>
              </a:rPr>
              <a:t>SOCIAL</a:t>
            </a:r>
            <a:endParaRPr lang="es-CO" b="1" dirty="0">
              <a:latin typeface="Arial Black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49055" y="4869160"/>
            <a:ext cx="4717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latin typeface="Arial Black" pitchFamily="34" charset="0"/>
              </a:rPr>
              <a:t>FORMATO DE </a:t>
            </a:r>
            <a:r>
              <a:rPr lang="es-CO" dirty="0" smtClean="0">
                <a:hlinkClick r:id="rId8" action="ppaction://hlinkfile"/>
              </a:rPr>
              <a:t>NOMINA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8697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3999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187624" y="1196752"/>
            <a:ext cx="62646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/>
              <a:t>FALTA SIN JUSTA CAUSA</a:t>
            </a:r>
          </a:p>
          <a:p>
            <a:endParaRPr lang="es-CO" dirty="0"/>
          </a:p>
          <a:p>
            <a:r>
              <a:rPr lang="es-CO" dirty="0">
                <a:latin typeface="Arial" pitchFamily="34" charset="0"/>
                <a:cs typeface="Arial" pitchFamily="34" charset="0"/>
              </a:rPr>
              <a:t>El artículo 113 del </a:t>
            </a:r>
            <a:r>
              <a:rPr lang="es-CO" dirty="0">
                <a:latin typeface="Arial" pitchFamily="34" charset="0"/>
                <a:cs typeface="Arial" pitchFamily="34" charset="0"/>
                <a:hlinkClick r:id="rId3"/>
              </a:rPr>
              <a:t>código sustantivo del trabajo</a:t>
            </a:r>
            <a:r>
              <a:rPr lang="es-CO" dirty="0">
                <a:latin typeface="Arial" pitchFamily="34" charset="0"/>
                <a:cs typeface="Arial" pitchFamily="34" charset="0"/>
              </a:rPr>
              <a:t> en su numeral 3 faculta al empleador para que descuente del salario del trabajador el tiempo dejado de trabajar, de modo que si el trabajador falta un día al trabajo sin justificación o sin permiso, el empleador le puede descontar ese día. Es una opción que tiene el empleador,</a:t>
            </a:r>
          </a:p>
          <a:p>
            <a:r>
              <a:rPr lang="es-CO" dirty="0">
                <a:latin typeface="Arial" pitchFamily="34" charset="0"/>
                <a:cs typeface="Arial" pitchFamily="34" charset="0"/>
              </a:rPr>
              <a:t>Pero adicional  a lo anterior, el artículo 173 del código sustantivo del trabajo contempla la posibilidad de que el empleador no pague el </a:t>
            </a:r>
            <a:r>
              <a:rPr lang="es-CO" dirty="0">
                <a:latin typeface="Arial" pitchFamily="34" charset="0"/>
                <a:cs typeface="Arial" pitchFamily="34" charset="0"/>
                <a:hlinkClick r:id="rId4"/>
              </a:rPr>
              <a:t>descanso dominical</a:t>
            </a:r>
            <a:r>
              <a:rPr lang="es-CO" dirty="0">
                <a:latin typeface="Arial" pitchFamily="34" charset="0"/>
                <a:cs typeface="Arial" pitchFamily="34" charset="0"/>
              </a:rPr>
              <a:t> remunerado si el trabajador habiéndose obligado a laborar la semana completa no lo hace.</a:t>
            </a:r>
          </a:p>
        </p:txBody>
      </p:sp>
      <p:sp>
        <p:nvSpPr>
          <p:cNvPr id="5" name="AutoShape 2" descr="data:image/jpeg;base64,/9j/4AAQSkZJRgABAQAAAQABAAD/2wCEAAkGBhISEBQUEhQUFRUUFRUUFBQYFhUUFxUXFRcVFBQVFBYXHCYfFxkkGRcUHy8gIycpLCwsFR4xNTAqNSYrLCkBCQoKDgwOFw8PGi8kHx8pKSwsKSkpKSksLCwsKSksKSwpLCwpLCwpKSwpLCwpKSkpKSksKSwpKSwsKSkpLCwpLP/AABEIAMABBwMBIgACEQEDEQH/xAAbAAABBQEBAAAAAAAAAAAAAAAGAQIDBAUAB//EAEoQAAIBAgMEBgcDBwsCBwAAAAECAAMRBBIhBTFBUQYiYXGBkQcTMlKhscGS0fBCYnKCosLhFBUWI0NTVJOjstJjgzNzs8PT4vH/xAAaAQADAQEBAQAAAAAAAAAAAAAAAQMCBAUG/8QAKBEAAgIBAwMEAgMBAAAAAAAAAAECEQMSITEEQVETImGRFPAyQoFS/9oADAMBAAIRAxEAPwDdepu3SvVrjmPwJnPt9D+S32ZXfaingfszjen5+mX936yXFYjTf+ST4/i07CYgZ1uQOol9RvK2MptigeH7JkNQg8B9gxe35+h0/wBZvDFpl9pb2HEcgIzG4lDQfrLcroLjhaYXqR2fYlXEY+jT0Z0B5ZdfKNVff6B38fYQ9Hqty45WPnNqAuA6Y4ekx617i2isPpNbDdMKVTRGF+X8JqVt8BGq5CK04iZf86HkfsmNO1G5HyMzT8DNS0S0yjtVvdMb/Oz+60KfgZsZZjdJMc1OiTTaz3Ww0vqd2vOKNqudyMfKSHZKYpG9aHQm40IvoLjgRDjlCBs9LMVu/k9TTeRTZgLcyNN/GLT21iMSGT1RFsp1Qg3zru1/FoQUeiRQWXFYi2639Tb/ANOSYfYARrtVq1NR7WQWIOYG6qOXxlU4t7GGmZPpkOuEH5tT9yeaMs9H9Mh6+F/RqfNJ5uxnURGER6rpGSU7oCKlQaHxh7R6Q16FSlhqeTKgo0uurFr5UDahwN5PCBGBw/rK1NPfqIvgWAPwvCvZq+s2kvbXZvBSzfITDSfJpB1tilmSx95T4qc3zEHMeMjBxr1HsOdimnxhlV2RUrL1Mtr8SRwtpYGCNb0Z4q9wzb73FYadwbdISopRBsjAhKhcnQkkLroDvHfCBAh4CCNbYVak7KcRUDKbEHI3bqQO2KBjV1XEI3YyW+Rkl4TN1XYK62GbMhRdzdY5gDa3x7o7D+uXC4k1gq3qKqAe4AWvvOt7QIxHS3H0va9QRcD2Tx3cRCqntOrV2Wj1lVXeswstwLLoLAkzoxppk5MylMnQyoDJkaURMuUzCXZT5MHWfsc+S3+kFkab21nybGrHnRqftdUf7hNoz3BD0dXXDMxv1qht4Kq/SdIvR90kyr/JmsqqGcVM+W9yDlIPfz4RZzNblk9jfw+MpP7LKe4y0EE81VjNXBdIq1PS+ccm18jvE659E/6MhHqf+kHAUSPFYhKaF3NlUXJ+6Z+zekFOqbey3unj3HjBvphtcvU9Wp6qb+1uPlunNHDLVpkqKyyrTcSDbPSqpVJCHImug3n9I/QTCLxt5061BLg5tTfIojhGiOAmtIWa2yukdegeq2ZeKOSR4Hev40h9sfblPEpdNCPaQ71+8ds8tWWcFjHpOKlM2Zd3I9hHETMsWrg1HI1yesGcFlLZm0lr0lqLubePdI3g90sM84+DqEZCdx8Jb2djkpdWpdQbkNYlTpuuNx75nVGPA2POcm2awZUtTOYhb5WvYnU6Nv8ACZa1bBwbL7ew/wDer8fujaO0qVQ2purEAkgcBulOpiKnur8fvnYGo5ZgQo6t+OuojWNJ2DlaMP0x+3hf0avzpzzhp6J6YH6+F/Rq/OnPOjOgkcI+sdIxYuJOkALnRc2xdNrXyCpUPclNz87ecJ+gWFL4vNvyo32nIUHyLwa6PppiH92jk8arqNPANPR/Q/s/M9eodylF8bFvqJl8Ma7HotDDZVA5Cc6y2ySF1nM0WAzpjsOmlE1kGVgwz6khs5te3O5HnAr14OkPPSNi8mFVP7xxfuTrfMLPMkY5pmtzV7EO3MMbJ+dVUfAn6Qr2nanhMLT7Hc/rtp/tPnMGthTU9Wb2yVA57gCPrNnpfUs9FPdooO6+tvMnzlsTslNUZhqSRKkopUkq1ZUmX1qTY9IlYUtkIm4v6pe83DEeSmD+HOZlX3mC+ZtNH0xV7U8LT5szfYQD9+a7CXID9G9gDEmpcsAmW1su9s3vDkIsKvR1Rthqht7VU9YbyFVVtw45uPGdJto2rBSKIkUT2qPNFDRlenn7+fPvjooicb5C6M50INjOtNCpSDCx8DylF0INjOeUNJVSsQRwiCOERoURwiCKI6EFPQbFWNWnw0cd/sn4BYVs0C+hZ/r3/wDL+ohxhmBuLanUGedn2mzsxbxK7mS4fDqzAkeyQQeVjIcVT7JWwwOdd+/nOVz3LaTeZxOwiAseOn3ays1McpRx2OagA6Kb6i4sR2hh2y6kTcTJ9Lb/ANZhh+ZUPxSefkwt6T7RbFtTaooBpqVGW4BBsdbk9nlMqhgaZtZbkDVST1u0Hn2SuoxRj5ojmbL9H83WpvYe6w1B42Itf598iPR5/eH2f4zOtD0s3/R5s2lWpYhaliWZRa9mAVSQw7Lk6z2Hoh0fTB4UU1uSxLsxtmJY31tyFl/VnlfQ30d4gYvC1GYimSKpyhkLJYsBfiCcoI5Ge4kWmJM0kRkSKpTvJVlDb20hh8PVqn8hCR2m2gHjMGjzPp9tX1uKKA9WkMo/SOrH6QWo+1EbFlmZmOrG5PadTrFw5GaJIbNbCU72HMgeZjemle+MqD3cq+Si/wAby5sWlmrU15uo+MHNs4z1mIqv7zs1uWYlrfGbxcMzkGpUjvWymHjjUliRudHevi6K/ng/Zu30jvTBiAcVRS/sU2J/WYAHxyfCS+j6lnxyfmKzedl/e+EwfSVjS+0a3KmqUx4LnPxYia7CQXdBKGXA0z7xZvNmnTS6P4b1eFoIRYrSQHvygt8SZ05G9y3ZHmIi2nRZ9GeSJaLaLOjoBIzEUswvxH4MlE4RSjaoE6M4COESv1WI8pEak4rovyT3jS8iDRrvDUFBd0GpG1V+BKp4gZj8xCkVLEHlrM/YeA9Th0Q77Zm/SbUy7PNyS1SbO+C0pI03GZcw4ynToWbuk2yq41Q7uEvGhacnDLcg7t7pEKBCqFZyM1mbKAL2BOlzfXhwg3W6aVRpUp0XDCzIHYG3C5toRwMLts7ASswZkDWFtRrzmWehtBjpRUeEvCcScosGBtelmzItUmx6tgCt992BbN4KttNeEgrbYIPVoa/nh28RqNfxaGDdFaNE/wDhrcjlHDBoNygdwmnkrhGdF8ggu2sY29qigixyoKQt2imqg95mv0boVK1elQ99gtzcEL+UfBQeU2f5OJyUGLDLfNcBbXBudBY8N8y8l9jSjR6XtGqQ1JKY9ohSdbKlPNppu13TTTF2Fjfv3xuz9mKiICSzKoUsSTcgamx3XOvjLFTDqd4Hhp8pvbuY3Ep11O4ju3QT6fUGxCDDUnQNpUZSwDMAeqAL3tfju0txhDiNmAg2a2nHUDygJtXZlLEMKgq02qKBbM2R1CiwNNgb689RHSGmDNToVXHtZR2X8uGvlKFbYlSm2r0x4ufhlHzhqMbiVKjJmAFmYOhuedid/cJZxIRxZ1DdtotLQOSBnYGlUXI6qs11vwXtA42gbVq3YnmSfMz0mls2mrEpcZlKkXO42vbiJjbQ9HoOuHe35j3I8HH1Bm4qlRluwNzTs0mx+zK1AkVUZe0jqnuYaGVSZswHnoro3q135Iqj9bN90Fk2Icfj8WS+QLWYnq5swzsoUai2i74ZejJcmFxFUm13JvyCKv8AHzgL0X2x6t6tR+qKrAl9bBrsxBPD2oSvTsEedz1WmthblOmDhttG1wwI77idOfSyzYAxVnTgZ9GeQLFnWikRiOEURJ0BFLaC7j3j6ylL+P8AZ8R9RKM4sqqTOiHAs1ejOzPXYgX9in127beyPPXwmTC3o9tbC4ellLkuxzOQjnXcANNwE58jenYtjSvcKzElGht/DvuqDuN1/wB0vd2s4WmuTqTT4IWr5CG5EX7ibTZxGz0YBjmNxYnO/huaw8IM7cYinp5c7a2hH0bxfrcOATcgBSeZA9rx3+MnOO1moveiI7Lp8m/zKn/KT4PY1Inc3+ZV/wCUsGnJsLoZiL3NtGNtPZtPPoD9t/8AlKP83JyP23/5Ta2jq8pFY23YkUf5tTkftv8A8pobKrbPoPTauWSohLg5yysOsFuma+ncRcQU22tXO2Zjltu4KO62q9u8TEfCZdLADlwO6xHC+/dLRg+bJuR7Y/pOwIYAO7XsbhDYXvzt+DM0+lhRUZWw7BdMjZx1gTvPV0G62+eTjd3d4t8vulqlXsLGzLytu+QB85vSZs9c2h00pvhamUFXYZQN4s2hIbThzAgKNnUqtqdRMyi5pgluqT7S3vqD85lYXPTGelfLfVSG3HfcaqR2i0u4THpUPVJpsN4vof0SN26NbAxrdHMGdPVa7vaYfWbAxdSioFvWIBa25wByJ0bx85RFQ+tJNOq2tywyEd/t3PgDNCjXpsQuaxO5WBUnuDWMne5qibZ+1qNVrBrN7rdVvAcfCbVMnh+O6DmK2DTqbxrEwjYijoGzrybUjub7/MQc/AKIS51cFWA/OBF/2YPbS6BYepc0r0W4W1T7N9B3WkHSXpAv8lc02yVlKADTMLuoYqeIteZmyPSMy2XFLmG71iAX72Tce23gOEsnZNqjerYA4PYmJRiC2SqLjcc91Fr9jjygd0X2mqUVo2OZi1gV0bMTopt1tPlCLpv0lw9fZzpQqq7uydVTrbMCb33aKJSpHJhaCUmwzMqLnFR8turfS19bzZko4ymtD+sUmkb2YpoNfzTpv03CdLWNYuqA4lKZGpyOri5uLXcZiALecWZpmrQNWnCLadPbPNFAjvx+PxxiCceMZlnGMvOLSMwbHQyuL6SH1UlY6zpxZN5Fo7IhyRQseYl5PSasUCXMDtSrS9hiB7u9fLh4SleIWg43yO/AWDay16e6zrYlfgSOyW+iOONPFFCepUAAHJluB5j5CDXRyizViR7KqwY8NbWX6+EuUgVxCcGUkjvsxH0nK4L3RLqT2bPUsQmt+cZR9qO2fWFWiG5gecQC04OGdhSxi3Yyuac0KiXMjNKAGfVwgcdo3GDO0tjFQcqm1usg3gb70+a8SnC2kNfVyLEYQMO3geXaJSE6MSjZ5jULAZrXB9lvrflaMw9Qu1syr25bgnvO7hCzaexOtmVQW1Jp7lq3Fiy+7U423HWCmNxaoxA103FQCp3WItvBvOlb8EuCSxzC28G410BN7lSeP3y6tYH27qdBnAGm43I4663A85gvtY23DsJ4b/4SIYio26+vIWGvbxmtIrPQdn4MrTA9b6wcDoCOwWkmKxihStTI45MQPP8AhrAShgK5Fg2VSbkZyBfnlXeZDU2XlezkEZlDMLAkNa5114/CTcE+5rUF+0tsVqNNDSN0caNm9YewKzAG1udzMPE7dqN7TPbnf+IEL9n4NWpBLJlAy2N7acDpKmK9HquxNOqEJ4Ziy/Fb27phV3Rp/AGV24jrA8bfQ6yKqoK6Xvutv1INrfCFL+jOuB/49PXfZXF+8BrHylap0CqioqevXMVLXAYWAIA43F7nyMomjFMG9muELFsp3aHfCBMfSYC1NR3gEect0/Rod7Yi/O1P94v9I3E9C6yk+qemQN2dmDHwWnb4wtBTGvRUgWVR4CdFwuy8Qi2dAddLOu7xnQCjGLRQ8gzxc09uzzaJS8bnjLzjCxUOJjCZ14iJmYKPyiB5m0TZpIhaoAddL7u3unetnpqYIZQuUEAAWIBFhA3p1RCVKWUBQUbQADiOU8iHV6pVR2y6eldmF6yJ60Xtx5cZt9FejiYpGeoz9VyuUEAHQHU2vx5w1p4NUFlVVA4ARz6tRdJBHBfLPO8PsuvU9mm3eeqP2pq4PogxsarC3ur8s33QyNMyP1J5Tmn1M5cbFo4YozqWDVBZFCjhYkSo+CJrI+nVPW14ZWse3h5zZqUCOP48JWI13c+MjGTTKNJo3OieKszUzx1HjNzE0rGBuExBp1Ubtse4mHlRc6Kw4j4ibmqYosy6rAAk7gCT4azJO3B7vx/hNqpSvcHjofGBdN7qDzAM6ukxQnq1LwSzzlGqNr+fF90+cpbV6RsqqKYpq7glPWOBdQSpbL3ggXt7J5TKxlNz7PlB3GbCqs5ZN53g/Q8pbJgjxGJOGV92TbWxeMZrPVDEnQJUUi/6u6Z+K2dilp5qlPqX33psb/qkkxX2HiPcH2hKzbHrL+RbuI++ZWFpcDc0ybZdfDhiMQGQEaMi5rH85d9t26b2EweHcZkYsOYI+IIuPGDD4KvoChPLUafHslvY+HrU2YhctwBrrfW/AzcI7+5GW9tmFNLC0l4P8JXx2z6TkHKSQdxO8a6SACsfygP1f4xBh6x/L/ZEp6ePw/szql5QQ7IdGubEWNnU624ggjfN5cMALiB2zqT0wSCWbeQbXbmOGvKFuBqhkBQmx57weIItpOPNjcHfZl8c9RDjBUAORrG2hNzY87THoF6V2cMzNbNUDBj2aaELruEJWQ21PkJA7dnw/jIJlaM7DYwG3XGutibML8wdZSx3SX1TlbFrcbqR3b9816tNTvVT3i/w3TMxewqb7rIRxAPxB3xpoTsoHpPm0yX78s6Z+J2Y6MRYXO62oPaPxxnS6jFok2wfvEE6cBPWOAdedOnGaEJNforgfW4pL6ineoe8ez+0Qf1ZkFod9ANnZaLVTvqGw7FS4Hmb/DlObqsmjGy2GOqaCDL2Tz/0jVP6+kLbqbH7Tf8A1+M9Jyzzn0lW/lNIX19Ub+LafXyni4/5HfPgsejSpenXTk6t9pbfuw0FLsgP6L2GfEC+pFIgcwC4J8Lr5w+vHkXuCPBCaMY1OTlxInImaHZWrKJRriwJ5XlHbeKxQc+qC5OGqg/tWv4QZr4/GPcH1pGosBYfAazShe4mwmq1xYw46E7R9fQyXuwuP1l+8TxVsPiD/ZufAws9GmNr4fElXVlR7MCbWDrx8Rp+qJWdMzE9JxFKxgVU2XiaZyrTWoo0DBgpsNBmBO+ek7UwwNnX2XGYdh4jzvMkpDHkliftHKKmtwINLEj+w/aEYf5Rxw7+BX74cmnGmkOUv+ZkJ+hEBSK/+Hqea/fI2p1v8O/mIeGjE9RH+ZMPQieevRbjQqjuEYKTf3VbynpK4ccojUF5RflS8IPRXk87VTxp1fsGO9db8ip9gw9NAcow0ByjXVy8IXoLyAhxo9yp9mXNkbXPrMoR7HeStgIVVKA5SIUxFPqnOOloccKi7skR9I16N5wElpzlLGfVp2MjKS7iF1kL04qGYe3dms6AoCWU8DwOh/HZOms0WUTMM8qtOAnWnWnunlnRTECzjAB2Hw5qOqLvZgo47zbd8fCeu4HBLRpJTXcigX+ZPznn/Q7E0KVR6tZlXKAtMb2JOrEKOywv2maXSHpqj02p0M3XVlLkEWBFurqLHfr8J5HVzc5aV2O7BHTHU+5v/wBKsMTbP2XsbeBnn3TnFipjSVOZRTQL2DUkeZPnKKVJDtGibCoSLHqgcdAT4yMYJPYpJtmv6OXIxp7aTg9tip1npFSsBvM8VwzurXRmU2IupKmx36iLXFRvbZm5ZiT8yYShbsFKkeu1NrUQTmqUx3uo+sjXaVE6CrTN9wDqfreeS4fZtSp7FNm/RW8hqUcpKsLEEgjTQg2I84emvIaj2RwIxVBmR0ZxrvhaZc3NrXO8gGwv22E0c+sm4mrLDUxIWFtRvGo8IhqGNaqeUVBZ6P0cxIxGFyflKM6/vLKdejYzC6FbWNOra+45h28GEM9sYQZrr7LDMvjwmlwMxMsTLJisTLHQ7Ics4LJSs7LCgsjtEYSQiNIioLISsYVk5EYVjoVleosgKy26yErCgsgyySkI4rFRY6AgrrrGgXk9VdYzLACtUozpOVnRpCZ45adOLSGpiFG8z3W0uTy0rJbxrSm20PdHnN3oVQz4oPU1FIZgOBY6Dy1PlOXJ1MYrbctDC29yHC7IxFT2KNU9uQgebWBmhQ6F4pt4ROeZtR4AfWHVfbCr7RA7zM3E9JE4Xbt3fGeco5cjuKOqUscFTYNYvoVWRWPrENuFmHx/hBbaWIBbKDdU0U8+beJhzjdsmopU7jv1N/OYo2bR/u18bn6zph0uT+1HPLqYdrMLZuFqVGtTRm7tw7ydJoYnZFdPaQkc163y1mvhbUwRTAUHUgS0Mc/OafSz8oS6qPhgpTcg6EgjkSpHlGVcOGJJ1LEkk7yTqSYT4hEqe2inttY+YlBtjL+SxHYdfuMw+myI0upxsv7E2sgVadsthYDdftHOb9KpfcYF19j1LdVgSLEakboTbIqXRc9g4FmFxqRpcd8hPHOO7RaOSEtkzUUR4WLT7BJvV9shZWiGlU9W6v7p+HET1HZdYVsPl3lesvaOInmvqhCjoftMrYcV+IhF7j7GhWp2MjyzQ27VpUjdnVQ3WW51IPIDXnMA9JMP75+yw+ktRmy9lnZZQPSTD+/8Ih6S4b37+EKCy8VjSszm6UUOGY9wH3yI9K6Pu1P9P6vCgs1CsYVmU3S2j7r+dL/5Iz+laHdTc/Z+hMKC0arrIikzD0qX+7f4/wDGQVulijdTv+sR+5Cgs2CkVVg63TL/AKQ/zAP3Yv8ATP8A6a/5l/pChWjfqLGZYOP0zfhSQ/r/AMJG3TR/7umP+5eFBaCUrOgt/TCody0+7U/IzoUws8sauWAGt+JjGU+M0Ew9t2kf6mdiwyf8mc3qRXBn0sOb6zVweOqUltTOS/tEb28Tu8LRi0Y8UpaOCKJvKxFck3JJPMm5+MtUasiWlJVpyy2IumWqZk6pKtOWFqTVkmiYU4uWMDxbwsVDrRYmacXhYqFvOEaHnF47CizQx7puY25HUfGamF6Qr/aLbtH1HKYbCRkyM8EJ8otDLOHDDmk6uMykEHiJPhK/qqgbW24ga6dg4wN2RtI0qgueoxCty1/K8PvhpVp6d08nqMLwy+D0sOVZI2QYnEO7kstcsd4yMCBvsNdAJXam/Ba3+oPkeyPfq7wz8suS/l1ZRxu0VQZmo1rXAHs7zoBYVdZpTi+4OLLHqK2ulXXmav3SJ8LU1ur+Jb60zKZ2wv8AhcQe9Kn0qyNtrr/hat+0VR53qR6l5FpZZemRyHe6fWnIize8g/XpH6iQNtg/k4Wr9r/lUk1GvUZbikUPJixOn6IbTxi1IKYwsBvZfA0z8nnervqP9gPx1khWuf7NvAMf/ajDhMSf7B+/1Y1/0YakFMYcOeOb7JH1jCp5HzqD6yX+asV/h6h/UYfJREGx8Z/hvNnHzaOwoiak1r6/bqfVTKjoR7vib/7lEvfzFjf7hAP0wfnUjjsLGf3dFe91HyaP/AM/OR+Wn+n98izD3r9yqfk0djcDtBN/qrfmdf8AeJmNXxmKU9ZiP+2n7ywCjXRGPv8A2J0HX2lWOhqH7NMfuzoCLJpRPVyxkiZZ69HnWQZI4LJMs60VDsaBHiJFtCgseDHBpHaOAgIlVo4PIwsfGZY7NOzxv489PunBb/jn/wDpmqEKXixMvHx+GY/NRH5LG19ScoPI73b6CPSKzs3K/dx8eUVyQLkG3ZlNvCMQBiRfKqm1uLdpleowUnLu3Ga0i5HYmtYdnMct+6F1fp1gxezO/cht+1aef4ytwlWeX1rU5KPg9HpY6Yt+Q5q+kCkfZpVPEoPkTKbbbbE18MLKoGIpaXJJu6gawTF+U2OjZBxFJTvLXB7QCR8pw+mludeps9+xFlY2C6G3sr38pVq124W+yv3QD9E/Sb1yvQquzOSaisxvdSbEXOujW05GH1SnLImyocbU963kJG+Oqe+3nJatOQFZVGGRviqnvt5mRPVY/lN5mTMkjKTQis15Gyy0ySMpGIrMkjanLTLGFZoCm9OVsRhVdSrC4OhE0WpyJkgZPPts7ENBr70O5uX5rRIdYrCh1Knj94P0iSUoblFI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0213">
            <a:off x="6300192" y="4652234"/>
            <a:ext cx="25050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9512" y="6398725"/>
            <a:ext cx="54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hlinkClick r:id="rId6" action="ppaction://hlinksldjump"/>
              </a:rPr>
              <a:t>2</a:t>
            </a:r>
            <a:endParaRPr lang="es-CO" b="1" dirty="0"/>
          </a:p>
        </p:txBody>
      </p:sp>
      <p:sp>
        <p:nvSpPr>
          <p:cNvPr id="7" name="6 Rectángulo"/>
          <p:cNvSpPr/>
          <p:nvPr/>
        </p:nvSpPr>
        <p:spPr>
          <a:xfrm>
            <a:off x="8676456" y="638132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hlinkClick r:id="rId6" action="ppaction://hlinksldjump"/>
              </a:rPr>
              <a:t>2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127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0" y="3717032"/>
            <a:ext cx="4186718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270" y="1015"/>
            <a:ext cx="3999730" cy="299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83568" y="1988839"/>
            <a:ext cx="7056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latin typeface="Arial" pitchFamily="34" charset="0"/>
                <a:cs typeface="Arial" pitchFamily="34" charset="0"/>
              </a:rPr>
              <a:t>QUE SON HORAS EXTRAS</a:t>
            </a:r>
          </a:p>
          <a:p>
            <a:pPr algn="just"/>
            <a:endParaRPr lang="es-CO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CO" dirty="0" smtClean="0">
                <a:latin typeface="Arial" pitchFamily="34" charset="0"/>
                <a:cs typeface="Arial" pitchFamily="34" charset="0"/>
              </a:rPr>
              <a:t>Hora </a:t>
            </a:r>
            <a:r>
              <a:rPr lang="es-CO" dirty="0">
                <a:latin typeface="Arial" pitchFamily="34" charset="0"/>
                <a:cs typeface="Arial" pitchFamily="34" charset="0"/>
              </a:rPr>
              <a:t>extra es aquella hora que se trabaja adicional a las 8 horas diarias o a la jornada pactada entre la partes. Si en un día se trabajan 10 horas, y se ha pactado la jornada máxima legal (8 horas), entonces tendremos 2 horas extras, que son la que han superado el límite de las 8 diarias. Si la jornada pactada es de medio tiempo, es decir 4 horas diarias y se trabajan 6 horas, se tienen dos horas extra. Consulte: </a:t>
            </a:r>
            <a:r>
              <a:rPr lang="es-CO" dirty="0">
                <a:latin typeface="Arial" pitchFamily="34" charset="0"/>
                <a:cs typeface="Arial" pitchFamily="34" charset="0"/>
                <a:hlinkClick r:id="rId5"/>
              </a:rPr>
              <a:t>Horas extras en jornadas de medio tiempo</a:t>
            </a:r>
            <a:endParaRPr lang="es-CO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8676456" y="638132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hlinkClick r:id="rId6" action="ppaction://hlinksldjump"/>
              </a:rPr>
              <a:t>2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3857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95536" y="134076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HORA EXTRA DIURNA: </a:t>
            </a:r>
            <a:r>
              <a:rPr lang="es-CO" dirty="0" smtClean="0"/>
              <a:t>25%</a:t>
            </a:r>
            <a:endParaRPr lang="es-CO" dirty="0"/>
          </a:p>
        </p:txBody>
      </p:sp>
      <p:sp>
        <p:nvSpPr>
          <p:cNvPr id="5" name="4 CuadroTexto"/>
          <p:cNvSpPr txBox="1"/>
          <p:nvPr/>
        </p:nvSpPr>
        <p:spPr>
          <a:xfrm>
            <a:off x="396604" y="2060848"/>
            <a:ext cx="3815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HORA EXTRA NOCTURNA: </a:t>
            </a:r>
            <a:r>
              <a:rPr lang="es-CO" dirty="0" smtClean="0"/>
              <a:t>75%</a:t>
            </a:r>
            <a:endParaRPr lang="es-CO" dirty="0"/>
          </a:p>
        </p:txBody>
      </p:sp>
      <p:sp>
        <p:nvSpPr>
          <p:cNvPr id="6" name="5 CuadroTexto"/>
          <p:cNvSpPr txBox="1"/>
          <p:nvPr/>
        </p:nvSpPr>
        <p:spPr>
          <a:xfrm>
            <a:off x="397495" y="285183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RECARGO NOCTURNO: </a:t>
            </a:r>
            <a:r>
              <a:rPr lang="es-CO" dirty="0" smtClean="0"/>
              <a:t>35%</a:t>
            </a:r>
            <a:endParaRPr lang="es-CO" dirty="0"/>
          </a:p>
        </p:txBody>
      </p:sp>
      <p:sp>
        <p:nvSpPr>
          <p:cNvPr id="7" name="6 CuadroTexto"/>
          <p:cNvSpPr txBox="1"/>
          <p:nvPr/>
        </p:nvSpPr>
        <p:spPr>
          <a:xfrm>
            <a:off x="401121" y="358541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RECARGO DOMINICAL O FESTIVO:</a:t>
            </a:r>
            <a:r>
              <a:rPr lang="es-CO" dirty="0" smtClean="0"/>
              <a:t>75%</a:t>
            </a:r>
            <a:endParaRPr lang="es-CO" dirty="0"/>
          </a:p>
        </p:txBody>
      </p:sp>
      <p:sp>
        <p:nvSpPr>
          <p:cNvPr id="8" name="7 CuadroTexto"/>
          <p:cNvSpPr txBox="1"/>
          <p:nvPr/>
        </p:nvSpPr>
        <p:spPr>
          <a:xfrm>
            <a:off x="401121" y="436510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HORA EXTRA DOMINICAL DIRUNA: </a:t>
            </a:r>
            <a:r>
              <a:rPr lang="es-CO" dirty="0" smtClean="0"/>
              <a:t>100%</a:t>
            </a:r>
            <a:endParaRPr lang="es-CO" dirty="0"/>
          </a:p>
        </p:txBody>
      </p:sp>
      <p:sp>
        <p:nvSpPr>
          <p:cNvPr id="9" name="8 CuadroTexto"/>
          <p:cNvSpPr txBox="1"/>
          <p:nvPr/>
        </p:nvSpPr>
        <p:spPr>
          <a:xfrm>
            <a:off x="401121" y="4930793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HORA EXTRA DOMINICAL NOTURNA: </a:t>
            </a:r>
            <a:r>
              <a:rPr lang="es-CO" dirty="0" smtClean="0"/>
              <a:t>150%</a:t>
            </a:r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720" y="980728"/>
            <a:ext cx="237172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8676456" y="638132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hlinkClick r:id="rId4" action="ppaction://hlinksldjump"/>
              </a:rPr>
              <a:t>2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2118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BASE PARA LIQUIDAR SEGURIDAD SOCIAL</a:t>
            </a:r>
            <a:endParaRPr lang="es-CO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42493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CO" sz="2400" dirty="0" smtClean="0"/>
          </a:p>
          <a:p>
            <a:r>
              <a:rPr lang="es-CO" sz="2400" dirty="0" smtClean="0"/>
              <a:t>De </a:t>
            </a:r>
            <a:r>
              <a:rPr lang="es-CO" sz="2400" dirty="0"/>
              <a:t>la lectura de la norma resulta claro que dentro de la base para la liquidación de los aportes a seguridad social, se incluye lo que se conoce como </a:t>
            </a:r>
            <a:r>
              <a:rPr lang="es-CO" sz="2400" dirty="0">
                <a:hlinkClick r:id="rId3"/>
              </a:rPr>
              <a:t>salario básico</a:t>
            </a:r>
            <a:r>
              <a:rPr lang="es-CO" sz="2400" dirty="0"/>
              <a:t>, las horas extras, las recargos nocturnos, dominicales y </a:t>
            </a:r>
            <a:r>
              <a:rPr lang="es-CO" sz="2400" dirty="0">
                <a:hlinkClick r:id="rId4"/>
              </a:rPr>
              <a:t>festivos</a:t>
            </a:r>
            <a:r>
              <a:rPr lang="es-CO" sz="2400" dirty="0"/>
              <a:t>, las comisiones por ventas, bonificaciones habituales, e incluso los pagos que se pacten en especie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772" y="3933055"/>
            <a:ext cx="2952328" cy="274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8676456" y="638132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hlinkClick r:id="rId6" action="ppaction://hlinksldjump"/>
              </a:rPr>
              <a:t>2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1178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1029" name="ShockwaveFlash1" r:id="rId2" imgW="7417085" imgH="3600000"/>
        </mc:Choice>
        <mc:Fallback>
          <p:control name="ShockwaveFlash1" r:id="rId2" imgW="7417085" imgH="360000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00113" y="2349500"/>
                  <a:ext cx="7416800" cy="36004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5699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764704"/>
            <a:ext cx="7859216" cy="652934"/>
          </a:xfrm>
        </p:spPr>
        <p:txBody>
          <a:bodyPr>
            <a:normAutofit fontScale="90000"/>
          </a:bodyPr>
          <a:lstStyle/>
          <a:p>
            <a:r>
              <a:rPr lang="es-CO" b="1" dirty="0" smtClean="0"/>
              <a:t>REFERENCIAS</a:t>
            </a:r>
            <a:endParaRPr lang="es-CO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63" y="836712"/>
            <a:ext cx="711394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sz="2400" dirty="0"/>
              <a:t>(s.f.). Obtenido de http://todolaboral.galeon.com/</a:t>
            </a:r>
          </a:p>
          <a:p>
            <a:r>
              <a:rPr lang="es-CO" sz="2400" dirty="0"/>
              <a:t>(s.f.). Obtenido de http://www.gerencie.com/faltar-un-dia-al-trabajo-sin-una-justa-causa-o-sin-permiso-del-empleador-puede-significar-perder-dos-dias-de-sueldo.html</a:t>
            </a:r>
          </a:p>
          <a:p>
            <a:r>
              <a:rPr lang="es-CO" sz="2400" dirty="0"/>
              <a:t>(23 de 05 de 2014). Obtenido de http://www.colconectada.com/normas-apa/</a:t>
            </a:r>
          </a:p>
          <a:p>
            <a:r>
              <a:rPr lang="es-CO" sz="2400" i="1" dirty="0" err="1"/>
              <a:t>gerencie</a:t>
            </a:r>
            <a:r>
              <a:rPr lang="es-CO" sz="2400" dirty="0"/>
              <a:t>. (s.f.). Obtenido de http://www.gerencie.com/horas-extras-y-recargos-nocturnos-dominicales-y-festivos.html</a:t>
            </a:r>
          </a:p>
          <a:p>
            <a:r>
              <a:rPr lang="es-CO" sz="2400" i="1" dirty="0"/>
              <a:t>GERENCIE</a:t>
            </a:r>
            <a:r>
              <a:rPr lang="es-CO" sz="2400" dirty="0"/>
              <a:t>. (s.f.). Obtenido de http://www.gerencie.com/nomina.html</a:t>
            </a:r>
          </a:p>
          <a:p>
            <a:endParaRPr lang="es-CO" dirty="0"/>
          </a:p>
        </p:txBody>
      </p:sp>
      <p:sp>
        <p:nvSpPr>
          <p:cNvPr id="4" name="3 CuadroTexto"/>
          <p:cNvSpPr txBox="1"/>
          <p:nvPr/>
        </p:nvSpPr>
        <p:spPr>
          <a:xfrm>
            <a:off x="1259632" y="54868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latin typeface="Arial" pitchFamily="34" charset="0"/>
                <a:cs typeface="Arial" pitchFamily="34" charset="0"/>
              </a:rPr>
              <a:t>REFERENCIAS</a:t>
            </a:r>
            <a:endParaRPr lang="es-CO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7366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367</Words>
  <Application>Microsoft Office PowerPoint</Application>
  <PresentationFormat>Presentación en pantalla (4:3)</PresentationFormat>
  <Paragraphs>55</Paragraphs>
  <Slides>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LEGISLACION  LABORAL</vt:lpstr>
      <vt:lpstr>Presentación de PowerPoint</vt:lpstr>
      <vt:lpstr>Presentación de PowerPoint</vt:lpstr>
      <vt:lpstr>Presentación de PowerPoint</vt:lpstr>
      <vt:lpstr>Presentación de PowerPoint</vt:lpstr>
      <vt:lpstr>BASE PARA LIQUIDAR SEGURIDAD SOCIAL</vt:lpstr>
      <vt:lpstr>Presentación de PowerPoint</vt:lpstr>
      <vt:lpstr>REFERENCIAS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Practicante</dc:creator>
  <cp:lastModifiedBy>Luffi</cp:lastModifiedBy>
  <cp:revision>24</cp:revision>
  <dcterms:created xsi:type="dcterms:W3CDTF">2014-11-27T17:05:33Z</dcterms:created>
  <dcterms:modified xsi:type="dcterms:W3CDTF">2014-11-29T04:15:31Z</dcterms:modified>
</cp:coreProperties>
</file>